
<file path=[Content_Types].xml><?xml version="1.0" encoding="utf-8"?>
<Types xmlns="http://schemas.openxmlformats.org/package/2006/content-types">
  <Default Extension="bin" ContentType="image/unknown"/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3" d="100"/>
          <a:sy n="93" d="100"/>
        </p:scale>
        <p:origin x="259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A09E-6B18-4EAC-BCD0-9B9512214534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9F758-4B10-47E0-9265-7183501C8AEE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821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A09E-6B18-4EAC-BCD0-9B9512214534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9F758-4B10-47E0-9265-7183501C8A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1348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A09E-6B18-4EAC-BCD0-9B9512214534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9F758-4B10-47E0-9265-7183501C8A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3646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A09E-6B18-4EAC-BCD0-9B9512214534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9F758-4B10-47E0-9265-7183501C8AEE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97891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A09E-6B18-4EAC-BCD0-9B9512214534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9F758-4B10-47E0-9265-7183501C8A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5543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A09E-6B18-4EAC-BCD0-9B9512214534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9F758-4B10-47E0-9265-7183501C8AEE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081135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A09E-6B18-4EAC-BCD0-9B9512214534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9F758-4B10-47E0-9265-7183501C8A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09382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A09E-6B18-4EAC-BCD0-9B9512214534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9F758-4B10-47E0-9265-7183501C8A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0619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A09E-6B18-4EAC-BCD0-9B9512214534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9F758-4B10-47E0-9265-7183501C8A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9887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A09E-6B18-4EAC-BCD0-9B9512214534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9F758-4B10-47E0-9265-7183501C8A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7769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A09E-6B18-4EAC-BCD0-9B9512214534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9F758-4B10-47E0-9265-7183501C8A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8984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A09E-6B18-4EAC-BCD0-9B9512214534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9F758-4B10-47E0-9265-7183501C8A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9171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A09E-6B18-4EAC-BCD0-9B9512214534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9F758-4B10-47E0-9265-7183501C8A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6602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A09E-6B18-4EAC-BCD0-9B9512214534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9F758-4B10-47E0-9265-7183501C8A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7840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A09E-6B18-4EAC-BCD0-9B9512214534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9F758-4B10-47E0-9265-7183501C8A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1166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A09E-6B18-4EAC-BCD0-9B9512214534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9F758-4B10-47E0-9265-7183501C8A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8166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A09E-6B18-4EAC-BCD0-9B9512214534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9F758-4B10-47E0-9265-7183501C8A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8340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D63A09E-6B18-4EAC-BCD0-9B9512214534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399F758-4B10-47E0-9265-7183501C8A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20132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19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54660" y="222422"/>
            <a:ext cx="9144000" cy="1055086"/>
          </a:xfrm>
        </p:spPr>
        <p:txBody>
          <a:bodyPr>
            <a:normAutofit/>
          </a:bodyPr>
          <a:lstStyle/>
          <a:p>
            <a:pPr algn="ctr"/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«Интеграция значимых ОКИИ АСУ ТП в корпоративный SOC»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1277508"/>
            <a:ext cx="9144000" cy="591021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управления проектом: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гибрид Waterfall + Agile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817340" y="6359782"/>
            <a:ext cx="74717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Даты: старт — 01 мая 2025 г., финиш — 01 ноября 2026 г. (18 мес.) </a:t>
            </a:r>
          </a:p>
        </p:txBody>
      </p:sp>
    </p:spTree>
    <p:extLst>
      <p:ext uri="{BB962C8B-B14F-4D97-AF65-F5344CB8AC3E}">
        <p14:creationId xmlns:p14="http://schemas.microsoft.com/office/powerpoint/2010/main" val="308534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07067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Условия/критерии реализации Недопустимого события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7220162"/>
              </p:ext>
            </p:extLst>
          </p:nvPr>
        </p:nvGraphicFramePr>
        <p:xfrm>
          <a:off x="236538" y="1789113"/>
          <a:ext cx="11491636" cy="4084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909">
                  <a:extLst>
                    <a:ext uri="{9D8B030D-6E8A-4147-A177-3AD203B41FA5}">
                      <a16:colId xmlns:a16="http://schemas.microsoft.com/office/drawing/2014/main" val="213260379"/>
                    </a:ext>
                  </a:extLst>
                </a:gridCol>
                <a:gridCol w="2872909">
                  <a:extLst>
                    <a:ext uri="{9D8B030D-6E8A-4147-A177-3AD203B41FA5}">
                      <a16:colId xmlns:a16="http://schemas.microsoft.com/office/drawing/2014/main" val="4110043089"/>
                    </a:ext>
                  </a:extLst>
                </a:gridCol>
                <a:gridCol w="2872909">
                  <a:extLst>
                    <a:ext uri="{9D8B030D-6E8A-4147-A177-3AD203B41FA5}">
                      <a16:colId xmlns:a16="http://schemas.microsoft.com/office/drawing/2014/main" val="812803016"/>
                    </a:ext>
                  </a:extLst>
                </a:gridCol>
                <a:gridCol w="2872909">
                  <a:extLst>
                    <a:ext uri="{9D8B030D-6E8A-4147-A177-3AD203B41FA5}">
                      <a16:colId xmlns:a16="http://schemas.microsoft.com/office/drawing/2014/main" val="1642029417"/>
                    </a:ext>
                  </a:extLst>
                </a:gridCol>
              </a:tblGrid>
              <a:tr h="569081"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Параметр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Норма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Крит. значение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Детектор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1684798"/>
                  </a:ext>
                </a:extLst>
              </a:tr>
              <a:tr h="569081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 </a:t>
                      </a:r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воды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8.8–9.2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 8.0 / &gt; 9.5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Датчик </a:t>
                      </a: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1820925"/>
                  </a:ext>
                </a:extLst>
              </a:tr>
              <a:tr h="982250"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Кислотно-щел. потенциал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±10 мВ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 ±30 мВ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SCADA-</a:t>
                      </a:r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тренд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0585332"/>
                  </a:ext>
                </a:extLst>
              </a:tr>
              <a:tr h="982250"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Лог «</a:t>
                      </a: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Service Stop»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≥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SIEM (SOC)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537077"/>
                  </a:ext>
                </a:extLst>
              </a:tr>
              <a:tr h="98225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VPN-</a:t>
                      </a:r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туннель </a:t>
                      </a: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OT-IT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NGFW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9091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423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07067"/>
          </a:xfrm>
        </p:spPr>
        <p:txBody>
          <a:bodyPr/>
          <a:lstStyle/>
          <a:p>
            <a:pPr algn="ctr"/>
            <a:r>
              <a:rPr lang="ru-RU" dirty="0"/>
              <a:t>Процедура реагирования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635000" y="3076129"/>
            <a:ext cx="1102360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Выявление → 2. Анализ → 3. Эскалация → 4. Локализация → 5. Ликвидация → 6. Восстановление → 7. RCA и отчёт </a:t>
            </a:r>
          </a:p>
        </p:txBody>
      </p:sp>
    </p:spTree>
    <p:extLst>
      <p:ext uri="{BB962C8B-B14F-4D97-AF65-F5344CB8AC3E}">
        <p14:creationId xmlns:p14="http://schemas.microsoft.com/office/powerpoint/2010/main" val="1780198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-18775"/>
            <a:ext cx="12046225" cy="1507067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RACI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участников реагирования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4463187"/>
              </p:ext>
            </p:extLst>
          </p:nvPr>
        </p:nvGraphicFramePr>
        <p:xfrm>
          <a:off x="276710" y="1938130"/>
          <a:ext cx="11769515" cy="46713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3903">
                  <a:extLst>
                    <a:ext uri="{9D8B030D-6E8A-4147-A177-3AD203B41FA5}">
                      <a16:colId xmlns:a16="http://schemas.microsoft.com/office/drawing/2014/main" val="703791052"/>
                    </a:ext>
                  </a:extLst>
                </a:gridCol>
                <a:gridCol w="2353903">
                  <a:extLst>
                    <a:ext uri="{9D8B030D-6E8A-4147-A177-3AD203B41FA5}">
                      <a16:colId xmlns:a16="http://schemas.microsoft.com/office/drawing/2014/main" val="4242857822"/>
                    </a:ext>
                  </a:extLst>
                </a:gridCol>
                <a:gridCol w="2353903">
                  <a:extLst>
                    <a:ext uri="{9D8B030D-6E8A-4147-A177-3AD203B41FA5}">
                      <a16:colId xmlns:a16="http://schemas.microsoft.com/office/drawing/2014/main" val="3216173219"/>
                    </a:ext>
                  </a:extLst>
                </a:gridCol>
                <a:gridCol w="2353903">
                  <a:extLst>
                    <a:ext uri="{9D8B030D-6E8A-4147-A177-3AD203B41FA5}">
                      <a16:colId xmlns:a16="http://schemas.microsoft.com/office/drawing/2014/main" val="271108447"/>
                    </a:ext>
                  </a:extLst>
                </a:gridCol>
                <a:gridCol w="2353903">
                  <a:extLst>
                    <a:ext uri="{9D8B030D-6E8A-4147-A177-3AD203B41FA5}">
                      <a16:colId xmlns:a16="http://schemas.microsoft.com/office/drawing/2014/main" val="3808247615"/>
                    </a:ext>
                  </a:extLst>
                </a:gridCol>
              </a:tblGrid>
              <a:tr h="53337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Этап</a:t>
                      </a:r>
                      <a:endParaRPr lang="ru-RU" sz="1200" dirty="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Ответственный (R)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Утверждающий (A)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Консультируемый (C)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Информируемый (I)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66675338"/>
                  </a:ext>
                </a:extLst>
              </a:tr>
              <a:tr h="5545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Выявление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Сменный инженер </a:t>
                      </a: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SOC (1 </a:t>
                      </a: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линия</a:t>
                      </a: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)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Руководитель </a:t>
                      </a: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SOC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Инженеры ПАЗ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Начальник смены станции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0817876"/>
                  </a:ext>
                </a:extLst>
              </a:tr>
              <a:tr h="5545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Анализ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Сменный инженер</a:t>
                      </a: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SOC (2 линия)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Руководитель департамента ИБ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ICS-администраторы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Главный инженер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0940394"/>
                  </a:ext>
                </a:extLst>
              </a:tr>
              <a:tr h="5545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Локализация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Начальник смены станции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Директор</a:t>
                      </a: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ТЭЦ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Инженер ПАЗ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SOC, химический цех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3145403"/>
                  </a:ext>
                </a:extLst>
              </a:tr>
              <a:tr h="53337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Ликвидация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Инженер</a:t>
                      </a: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ПАЗ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Главный инженер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Химический цех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SOC, турбинный цех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07591185"/>
                  </a:ext>
                </a:extLst>
              </a:tr>
              <a:tr h="5545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Восстановление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Начальник смены станции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Главный инженер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Лаборатория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SOC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1512579"/>
                  </a:ext>
                </a:extLst>
              </a:tr>
              <a:tr h="83184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Анализ причин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Руководитель службы аудита, аналитик угроз (3 линия)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Зам</a:t>
                      </a: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. гендиректора по ИТ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Команда проекта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ФСТЭК </a:t>
                      </a:r>
                      <a:r>
                        <a:rPr lang="ru-RU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ГосСОПКА</a:t>
                      </a:r>
                      <a:endParaRPr lang="ru-RU" sz="1200" dirty="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5893879"/>
                  </a:ext>
                </a:extLst>
              </a:tr>
              <a:tr h="5545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Закрытие инцидента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Руководитель департамента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ИБ</a:t>
                      </a:r>
                      <a:endParaRPr lang="ru-RU" sz="1200" dirty="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Зам. гендиректора по ИТ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SOC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Все службы</a:t>
                      </a:r>
                      <a:endParaRPr lang="ru-RU" sz="1200" dirty="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75789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6616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07067"/>
          </a:xfrm>
        </p:spPr>
        <p:txBody>
          <a:bodyPr/>
          <a:lstStyle/>
          <a:p>
            <a:pPr algn="ctr"/>
            <a:r>
              <a:rPr lang="ru-RU" dirty="0"/>
              <a:t>Структурная схема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комплекса</a:t>
            </a:r>
            <a:r>
              <a:rPr lang="ru-RU" dirty="0"/>
              <a:t> СЗИ</a:t>
            </a:r>
          </a:p>
        </p:txBody>
      </p:sp>
      <p:pic>
        <p:nvPicPr>
          <p:cNvPr id="31" name="Объект 30">
            <a:extLst>
              <a:ext uri="{FF2B5EF4-FFF2-40B4-BE49-F238E27FC236}">
                <a16:creationId xmlns:a16="http://schemas.microsoft.com/office/drawing/2014/main" id="{95A0CF40-46BF-5F70-AC84-2DE9BD4C20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52224" y="1066800"/>
            <a:ext cx="10603120" cy="5707380"/>
          </a:xfrm>
        </p:spPr>
      </p:pic>
    </p:spTree>
    <p:extLst>
      <p:ext uri="{BB962C8B-B14F-4D97-AF65-F5344CB8AC3E}">
        <p14:creationId xmlns:p14="http://schemas.microsoft.com/office/powerpoint/2010/main" val="3595058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07067"/>
          </a:xfrm>
        </p:spPr>
        <p:txBody>
          <a:bodyPr/>
          <a:lstStyle/>
          <a:p>
            <a:pPr algn="ctr"/>
            <a:r>
              <a:rPr lang="ru-RU" dirty="0"/>
              <a:t>Ссылки на документацию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704298" y="1167069"/>
            <a:ext cx="8032198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01_Устав_проекта_v3.docx</a:t>
            </a:r>
          </a:p>
          <a:p>
            <a:pPr marL="0" marR="0" lvl="0" indent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02_Обоснование_выбора_методики_v3.docx</a:t>
            </a:r>
          </a:p>
          <a:p>
            <a:pPr marL="0" marR="0" lvl="0" indent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03_V1-Календарно-ресурсные планы.xlsx</a:t>
            </a:r>
          </a:p>
          <a:p>
            <a:pPr marL="0" marR="0" lvl="0" indent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04_ИБ_разбор_сценариев_остановки_выработки.xlsx</a:t>
            </a:r>
          </a:p>
          <a:p>
            <a:pPr marL="0" marR="0" lvl="0" indent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05_ИБ_реагирование_химводоподготовка.docx</a:t>
            </a:r>
          </a:p>
          <a:p>
            <a:pPr marL="0" marR="0" lvl="0" indent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06_Комплексные системы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кибербезопасности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ИТ.docx</a:t>
            </a:r>
          </a:p>
        </p:txBody>
      </p:sp>
    </p:spTree>
    <p:extLst>
      <p:ext uri="{BB962C8B-B14F-4D97-AF65-F5344CB8AC3E}">
        <p14:creationId xmlns:p14="http://schemas.microsoft.com/office/powerpoint/2010/main" val="4020681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27087" y="266883"/>
            <a:ext cx="8534400" cy="1507067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Команда проекта</a:t>
            </a: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867845"/>
              </p:ext>
            </p:extLst>
          </p:nvPr>
        </p:nvGraphicFramePr>
        <p:xfrm>
          <a:off x="1028148" y="1773950"/>
          <a:ext cx="10332279" cy="4244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4093">
                  <a:extLst>
                    <a:ext uri="{9D8B030D-6E8A-4147-A177-3AD203B41FA5}">
                      <a16:colId xmlns:a16="http://schemas.microsoft.com/office/drawing/2014/main" val="415227732"/>
                    </a:ext>
                  </a:extLst>
                </a:gridCol>
                <a:gridCol w="3444093">
                  <a:extLst>
                    <a:ext uri="{9D8B030D-6E8A-4147-A177-3AD203B41FA5}">
                      <a16:colId xmlns:a16="http://schemas.microsoft.com/office/drawing/2014/main" val="1660931998"/>
                    </a:ext>
                  </a:extLst>
                </a:gridCol>
                <a:gridCol w="3444093">
                  <a:extLst>
                    <a:ext uri="{9D8B030D-6E8A-4147-A177-3AD203B41FA5}">
                      <a16:colId xmlns:a16="http://schemas.microsoft.com/office/drawing/2014/main" val="3395690698"/>
                    </a:ext>
                  </a:extLst>
                </a:gridCol>
              </a:tblGrid>
              <a:tr h="5927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Фамилия,</a:t>
                      </a:r>
                      <a:r>
                        <a:rPr lang="ru-RU" sz="18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имя, отчество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Роль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</a:t>
                      </a:r>
                      <a:r>
                        <a:rPr lang="ru-RU" sz="18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проекте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Зона ответственности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5588618"/>
                  </a:ext>
                </a:extLst>
              </a:tr>
              <a:tr h="6085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Новиков В.С.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Руководитель проекта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Координация, отчётность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5534202"/>
                  </a:ext>
                </a:extLst>
              </a:tr>
              <a:tr h="6085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Орлов И.Н.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Главный инженер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Тех. руководство, качество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5408129"/>
                  </a:ext>
                </a:extLst>
              </a:tr>
              <a:tr h="6085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Садриев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Б.А.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Архитектор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Архитектура, схемы, 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DMZ-</a:t>
                      </a: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дизайн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3056742"/>
                  </a:ext>
                </a:extLst>
              </a:tr>
              <a:tr h="6085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Белов С.В.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Инженер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Прототипы, тесты лог-коллекторов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3666063"/>
                  </a:ext>
                </a:extLst>
              </a:tr>
              <a:tr h="6085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Москвин В.Д.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Инженер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Монтаж, настройка оборудования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860992"/>
                  </a:ext>
                </a:extLst>
              </a:tr>
              <a:tr h="6085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Фролов В.Д.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Инженер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Интеграция агентов, полевые испытания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5950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274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82386" y="302958"/>
            <a:ext cx="8534400" cy="1507067"/>
          </a:xfrm>
        </p:spPr>
        <p:txBody>
          <a:bodyPr/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Методология и жизненный цикл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802295" y="2122367"/>
            <a:ext cx="7540488" cy="2050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Waterfall-этапы (документация, отчётность)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Agile-этапы (аудит, пилот, тиражирование, обучение)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Визуально: ось времени с цветовым кодом «W» и «A» по фазам </a:t>
            </a:r>
          </a:p>
        </p:txBody>
      </p:sp>
    </p:spTree>
    <p:extLst>
      <p:ext uri="{BB962C8B-B14F-4D97-AF65-F5344CB8AC3E}">
        <p14:creationId xmlns:p14="http://schemas.microsoft.com/office/powerpoint/2010/main" val="3965131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5186" y="273141"/>
            <a:ext cx="11521040" cy="1507067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Ганта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(календарный план)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184927"/>
              </p:ext>
            </p:extLst>
          </p:nvPr>
        </p:nvGraphicFramePr>
        <p:xfrm>
          <a:off x="525185" y="2170779"/>
          <a:ext cx="11133414" cy="4309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1138">
                  <a:extLst>
                    <a:ext uri="{9D8B030D-6E8A-4147-A177-3AD203B41FA5}">
                      <a16:colId xmlns:a16="http://schemas.microsoft.com/office/drawing/2014/main" val="3607215181"/>
                    </a:ext>
                  </a:extLst>
                </a:gridCol>
                <a:gridCol w="3711138">
                  <a:extLst>
                    <a:ext uri="{9D8B030D-6E8A-4147-A177-3AD203B41FA5}">
                      <a16:colId xmlns:a16="http://schemas.microsoft.com/office/drawing/2014/main" val="1476401111"/>
                    </a:ext>
                  </a:extLst>
                </a:gridCol>
                <a:gridCol w="3711138">
                  <a:extLst>
                    <a:ext uri="{9D8B030D-6E8A-4147-A177-3AD203B41FA5}">
                      <a16:colId xmlns:a16="http://schemas.microsoft.com/office/drawing/2014/main" val="2129375018"/>
                    </a:ext>
                  </a:extLst>
                </a:gridCol>
              </a:tblGrid>
              <a:tr h="772406"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Фаза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Период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Ключевые результаты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9082217"/>
                  </a:ext>
                </a:extLst>
              </a:tr>
              <a:tr h="772406"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</a:t>
                      </a:r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Подготовка ТЗ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05–08 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Утверждённое ТЗ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5831965"/>
                  </a:ext>
                </a:extLst>
              </a:tr>
              <a:tr h="772406"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Аудит, прототип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09–12 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Отчёт аудита, </a:t>
                      </a: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backlog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4918395"/>
                  </a:ext>
                </a:extLst>
              </a:tr>
              <a:tr h="772406"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Пилот на площадке №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01–06 2026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Рабочий прототип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7451624"/>
                  </a:ext>
                </a:extLst>
              </a:tr>
              <a:tr h="772406"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Тиражирование 3 площадок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07–10 2026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Завершённые интеграции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549840"/>
                  </a:ext>
                </a:extLst>
              </a:tr>
              <a:tr h="447505"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Приёмка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11 2026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Итоговый отчёт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5623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3867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574" y="-67734"/>
            <a:ext cx="12122426" cy="1507067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Ресурсный план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139" y="2196548"/>
            <a:ext cx="11320670" cy="361526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solidFill>
                  <a:schemeClr val="tx1"/>
                </a:solidFill>
              </a:rPr>
              <a:t>Категории ресурсов: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b="1" dirty="0">
                <a:solidFill>
                  <a:schemeClr val="tx1"/>
                </a:solidFill>
              </a:rPr>
              <a:t>Человеческие ресурсы</a:t>
            </a:r>
            <a:r>
              <a:rPr lang="ru-RU" dirty="0">
                <a:solidFill>
                  <a:schemeClr val="tx1"/>
                </a:solidFill>
              </a:rPr>
              <a:t> (6 FTE, эксперты </a:t>
            </a:r>
            <a:r>
              <a:rPr lang="ru-RU" dirty="0" err="1">
                <a:solidFill>
                  <a:schemeClr val="tx1"/>
                </a:solidFill>
              </a:rPr>
              <a:t>вендоров</a:t>
            </a:r>
            <a:r>
              <a:rPr lang="ru-RU" dirty="0">
                <a:solidFill>
                  <a:schemeClr val="tx1"/>
                </a:solidFill>
              </a:rPr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b="1" dirty="0">
                <a:solidFill>
                  <a:schemeClr val="tx1"/>
                </a:solidFill>
              </a:rPr>
              <a:t>Оборудование</a:t>
            </a:r>
            <a:r>
              <a:rPr lang="ru-RU" dirty="0">
                <a:solidFill>
                  <a:schemeClr val="tx1"/>
                </a:solidFill>
              </a:rPr>
              <a:t> – лог-коллекторы, NGFW, </a:t>
            </a:r>
            <a:r>
              <a:rPr lang="ru-RU" dirty="0" err="1">
                <a:solidFill>
                  <a:schemeClr val="tx1"/>
                </a:solidFill>
              </a:rPr>
              <a:t>криптошлюзы</a:t>
            </a:r>
            <a:r>
              <a:rPr lang="ru-RU" dirty="0">
                <a:solidFill>
                  <a:schemeClr val="tx1"/>
                </a:solidFill>
              </a:rPr>
              <a:t>, серверы </a:t>
            </a:r>
            <a:r>
              <a:rPr lang="ru-RU" dirty="0" err="1">
                <a:solidFill>
                  <a:schemeClr val="tx1"/>
                </a:solidFill>
              </a:rPr>
              <a:t>бэкапа</a:t>
            </a:r>
            <a:endParaRPr lang="ru-RU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b="1" dirty="0">
                <a:solidFill>
                  <a:schemeClr val="tx1"/>
                </a:solidFill>
              </a:rPr>
              <a:t>ПО и лицензии</a:t>
            </a:r>
            <a:r>
              <a:rPr lang="ru-RU" dirty="0">
                <a:solidFill>
                  <a:schemeClr val="tx1"/>
                </a:solidFill>
              </a:rPr>
              <a:t> – </a:t>
            </a:r>
            <a:r>
              <a:rPr lang="ru-RU" dirty="0" smtClean="0">
                <a:solidFill>
                  <a:schemeClr val="tx1"/>
                </a:solidFill>
              </a:rPr>
              <a:t>разработка систем сбора данных с технического оборудования</a:t>
            </a:r>
            <a:endParaRPr lang="ru-RU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b="1" dirty="0">
                <a:solidFill>
                  <a:schemeClr val="tx1"/>
                </a:solidFill>
              </a:rPr>
              <a:t>Услуги</a:t>
            </a:r>
            <a:r>
              <a:rPr lang="ru-RU" dirty="0">
                <a:solidFill>
                  <a:schemeClr val="tx1"/>
                </a:solidFill>
              </a:rPr>
              <a:t> – аудит, обучение, логистика между регионами</a:t>
            </a:r>
          </a:p>
          <a:p>
            <a:pPr>
              <a:buFont typeface="Wingdings" panose="05000000000000000000" pitchFamily="2" charset="2"/>
              <a:buChar char="Ø"/>
            </a:pP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512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17838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Бюджет проекта</a:t>
            </a:r>
          </a:p>
        </p:txBody>
      </p:sp>
      <p:graphicFrame>
        <p:nvGraphicFramePr>
          <p:cNvPr id="5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7176577"/>
              </p:ext>
            </p:extLst>
          </p:nvPr>
        </p:nvGraphicFramePr>
        <p:xfrm>
          <a:off x="130175" y="702276"/>
          <a:ext cx="11931649" cy="57304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58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4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1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126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dirty="0">
                          <a:latin typeface="Times New Roman"/>
                          <a:cs typeface="Times New Roman"/>
                        </a:rPr>
                        <a:t>Статья</a:t>
                      </a:r>
                      <a:endParaRPr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Сумма, ₽</a:t>
                      </a:r>
                      <a:endParaRPr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Примечание</a:t>
                      </a:r>
                      <a:endParaRPr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37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Аудит 16 АСУ ТП</a:t>
                      </a:r>
                      <a:endParaRPr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400" b="0">
                          <a:latin typeface="Times New Roman"/>
                          <a:cs typeface="Times New Roman"/>
                        </a:rPr>
                        <a:t>800 тыс. р.</a:t>
                      </a:r>
                      <a:endParaRPr sz="1400" b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После инвентаризации</a:t>
                      </a:r>
                      <a:endParaRPr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37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Разработка лог коллекторов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b="0">
                          <a:latin typeface="Times New Roman"/>
                          <a:cs typeface="Times New Roman"/>
                        </a:rPr>
                        <a:t>6 млн. р.</a:t>
                      </a:r>
                      <a:endParaRPr sz="1400" b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Заказ у внешнего разработчика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37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Лог-коллекторы (16 шт.)</a:t>
                      </a:r>
                      <a:endParaRPr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400" b="0">
                          <a:latin typeface="Times New Roman"/>
                          <a:cs typeface="Times New Roman"/>
                        </a:rPr>
                        <a:t>840 тыс. р.</a:t>
                      </a:r>
                      <a:endParaRPr sz="1400" b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Внедрение, тестирование, запуск 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37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Организация 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DMZ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b="0">
                          <a:latin typeface="Times New Roman"/>
                          <a:cs typeface="Times New Roman"/>
                        </a:rPr>
                        <a:t>2 млн. р.</a:t>
                      </a:r>
                      <a:endParaRPr sz="1400" b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Заказ у вендора проект и внедрение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37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b="0" i="0" u="none" strike="noStrike" cap="none" spc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Сетевая </a:t>
                      </a:r>
                      <a:r>
                        <a:rPr lang="en-US" sz="1400" b="0" i="0" u="none" strike="noStrike" cap="none" spc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защита</a:t>
                      </a:r>
                      <a:endParaRPr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b="0">
                          <a:latin typeface="Times New Roman"/>
                          <a:cs typeface="Times New Roman"/>
                        </a:rPr>
                        <a:t>7.2 млн. р.</a:t>
                      </a:r>
                      <a:endParaRPr sz="1400" b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Континент 3.9 КШ, СОВ, МЭ, UserGate NGFW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637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dirty="0" smtClean="0">
                          <a:latin typeface="Times New Roman"/>
                          <a:cs typeface="Times New Roman"/>
                        </a:rPr>
                        <a:t>Защита </a:t>
                      </a:r>
                      <a:r>
                        <a:rPr lang="ru-RU" sz="1400" dirty="0">
                          <a:latin typeface="Times New Roman"/>
                          <a:cs typeface="Times New Roman"/>
                        </a:rPr>
                        <a:t>конечных точек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b="0">
                          <a:latin typeface="Times New Roman"/>
                          <a:cs typeface="Times New Roman"/>
                        </a:rPr>
                        <a:t>41.2 млн. р</a:t>
                      </a:r>
                      <a:endParaRPr sz="1400" b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СЗИ от НСД, АВЗ, EDR</a:t>
                      </a:r>
                      <a:endParaRPr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637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dirty="0" smtClean="0">
                          <a:latin typeface="Times New Roman"/>
                          <a:cs typeface="Times New Roman"/>
                        </a:rPr>
                        <a:t>Анализ</a:t>
                      </a:r>
                      <a:r>
                        <a:rPr lang="ru-RU" sz="1400" baseline="0" dirty="0" smtClean="0">
                          <a:latin typeface="Times New Roman"/>
                          <a:cs typeface="Times New Roman"/>
                        </a:rPr>
                        <a:t> защищенности, активов, мониторинг сети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b="0">
                          <a:latin typeface="Times New Roman"/>
                          <a:cs typeface="Times New Roman"/>
                        </a:rPr>
                        <a:t>20 млн.р</a:t>
                      </a:r>
                      <a:endParaRPr sz="1400" b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PT ISIM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637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dirty="0">
                          <a:latin typeface="Times New Roman"/>
                          <a:cs typeface="Times New Roman"/>
                        </a:rPr>
                        <a:t>PAM (</a:t>
                      </a:r>
                      <a:r>
                        <a:rPr lang="ru-RU" sz="1400" b="0" i="0" u="none" strike="noStrike" cap="none" spc="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контроль привилегированных УЗ и удаленного доступа</a:t>
                      </a:r>
                      <a:r>
                        <a:rPr lang="ru-RU" sz="1400" dirty="0">
                          <a:latin typeface="Times New Roman"/>
                          <a:cs typeface="Times New Roman"/>
                        </a:rPr>
                        <a:t>)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b="0">
                          <a:latin typeface="Times New Roman"/>
                          <a:cs typeface="Times New Roman"/>
                        </a:rPr>
                        <a:t>11.2 млн. р</a:t>
                      </a:r>
                      <a:endParaRPr sz="1400" b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Indeed PAM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637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Лицензии на системы РКиВ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b="0">
                          <a:latin typeface="Times New Roman"/>
                          <a:cs typeface="Times New Roman"/>
                        </a:rPr>
                        <a:t>15 млн. р.</a:t>
                      </a:r>
                      <a:endParaRPr sz="1400" b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400" b="0" i="0" u="none" strike="noStrike" cap="none" spc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Кибер бекап / RuBackup</a:t>
                      </a:r>
                      <a:endParaRPr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637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dirty="0">
                          <a:latin typeface="Times New Roman"/>
                          <a:cs typeface="Times New Roman"/>
                        </a:rPr>
                        <a:t>Обучение персонала (32 чел.)</a:t>
                      </a:r>
                      <a:endParaRPr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b="0">
                          <a:latin typeface="Times New Roman"/>
                          <a:cs typeface="Times New Roman"/>
                        </a:rPr>
                        <a:t>800 тыс. р.</a:t>
                      </a:r>
                      <a:endParaRPr sz="1400" b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4 сессии</a:t>
                      </a:r>
                      <a:endParaRPr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637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Командировки</a:t>
                      </a:r>
                      <a:endParaRPr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b="0">
                          <a:latin typeface="Times New Roman"/>
                          <a:cs typeface="Times New Roman"/>
                        </a:rPr>
                        <a:t>800 тыс. р.</a:t>
                      </a:r>
                      <a:endParaRPr sz="1400" b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2 региона</a:t>
                      </a:r>
                      <a:endParaRPr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637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Внутренний труд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b="0">
                          <a:latin typeface="Times New Roman"/>
                          <a:cs typeface="Times New Roman"/>
                        </a:rPr>
                        <a:t>15 млн. р.</a:t>
                      </a:r>
                      <a:endParaRPr sz="1400" b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Оплата работы 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637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Дополнительные расходы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b="0">
                          <a:latin typeface="Times New Roman"/>
                          <a:cs typeface="Times New Roman"/>
                        </a:rPr>
                        <a:t>16 млн. р.</a:t>
                      </a:r>
                      <a:endParaRPr sz="1400" b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Непредвиденные расходы 15%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637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b="1" dirty="0">
                          <a:latin typeface="Times New Roman"/>
                          <a:cs typeface="Times New Roman"/>
                        </a:rPr>
                        <a:t>Итого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b="0" i="0" u="none" strike="noStrike" cap="none" spc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119 млн. р.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dirty="0">
                          <a:latin typeface="Times New Roman"/>
                          <a:cs typeface="Times New Roman"/>
                        </a:rPr>
                        <a:t>Финал до 31.05.2025 (выделить средства)</a:t>
                      </a:r>
                      <a:endParaRPr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3729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07067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Недопустимые события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763588" y="2359053"/>
            <a:ext cx="8319650" cy="3211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Отказ системы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химводоподготовки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→ разрушение турбины</a:t>
            </a:r>
          </a:p>
          <a:p>
            <a:pPr marR="0" lvl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Потеря управления SCADA/ПАЗ</a:t>
            </a:r>
          </a:p>
          <a:p>
            <a:pPr marR="0" lvl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Компрометация OT/IT DMZ</a:t>
            </a:r>
          </a:p>
        </p:txBody>
      </p:sp>
    </p:spTree>
    <p:extLst>
      <p:ext uri="{BB962C8B-B14F-4D97-AF65-F5344CB8AC3E}">
        <p14:creationId xmlns:p14="http://schemas.microsoft.com/office/powerpoint/2010/main" val="1305108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07067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Сценарий «Отказ ХВП» (пример)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455613" y="1337537"/>
            <a:ext cx="8420639" cy="4319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Манипуляция контролем (T0810)</a:t>
            </a:r>
          </a:p>
          <a:p>
            <a:pPr marL="342900" marR="0" lvl="0" indent="-34290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Подмена телеметрии (T0811)</a:t>
            </a:r>
          </a:p>
          <a:p>
            <a:pPr marL="342900" marR="0" lvl="0" indent="-34290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Остановка критических служб (T0831)</a:t>
            </a:r>
          </a:p>
          <a:p>
            <a:pPr marL="342900" marR="0" lvl="0" indent="-34290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Нарушение подачи реагентов → коррозия лопаток турбины </a:t>
            </a:r>
          </a:p>
        </p:txBody>
      </p:sp>
    </p:spTree>
    <p:extLst>
      <p:ext uri="{BB962C8B-B14F-4D97-AF65-F5344CB8AC3E}">
        <p14:creationId xmlns:p14="http://schemas.microsoft.com/office/powerpoint/2010/main" val="2140490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07067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Ключевые системы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992188" y="1652619"/>
            <a:ext cx="6320448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Siemens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PCS 7,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Schneider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Triconex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(АСУ ТП)</a:t>
            </a:r>
          </a:p>
          <a:p>
            <a:pPr marR="0" lvl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Лог-коллекторы 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Syslog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/CEF)</a:t>
            </a:r>
          </a:p>
          <a:p>
            <a:pPr marR="0" lvl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Узлы передачи данных в 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SOC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NGFW, EDR, PAM-шлюзы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Indeed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PAM</a:t>
            </a:r>
          </a:p>
        </p:txBody>
      </p:sp>
    </p:spTree>
    <p:extLst>
      <p:ext uri="{BB962C8B-B14F-4D97-AF65-F5344CB8AC3E}">
        <p14:creationId xmlns:p14="http://schemas.microsoft.com/office/powerpoint/2010/main" val="1186168578"/>
      </p:ext>
    </p:extLst>
  </p:cSld>
  <p:clrMapOvr>
    <a:masterClrMapping/>
  </p:clrMapOvr>
</p:sld>
</file>

<file path=ppt/theme/theme1.xml><?xml version="1.0" encoding="utf-8"?>
<a:theme xmlns:a="http://schemas.openxmlformats.org/drawingml/2006/main" name="Сектор">
  <a:themeElements>
    <a:clrScheme name="Сектор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Сектор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218</TotalTime>
  <Words>701</Words>
  <Application>Microsoft Office PowerPoint</Application>
  <PresentationFormat>Широкоэкранный</PresentationFormat>
  <Paragraphs>186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Calibri</vt:lpstr>
      <vt:lpstr>Cambria</vt:lpstr>
      <vt:lpstr>Century Gothic</vt:lpstr>
      <vt:lpstr>MS Mincho</vt:lpstr>
      <vt:lpstr>Times New Roman</vt:lpstr>
      <vt:lpstr>Wingdings</vt:lpstr>
      <vt:lpstr>Wingdings 3</vt:lpstr>
      <vt:lpstr>Сектор</vt:lpstr>
      <vt:lpstr>«Интеграция значимых ОКИИ АСУ ТП в корпоративный SOC»</vt:lpstr>
      <vt:lpstr>Команда проекта</vt:lpstr>
      <vt:lpstr>Методология и жизненный цикл</vt:lpstr>
      <vt:lpstr>Диаграмма Ганта (календарный план)</vt:lpstr>
      <vt:lpstr>Ресурсный план</vt:lpstr>
      <vt:lpstr>Бюджет проекта</vt:lpstr>
      <vt:lpstr>Недопустимые события</vt:lpstr>
      <vt:lpstr>Сценарий «Отказ ХВП» (пример)</vt:lpstr>
      <vt:lpstr>Ключевые системы</vt:lpstr>
      <vt:lpstr>Условия/критерии реализации Недопустимого события</vt:lpstr>
      <vt:lpstr>Процедура реагирования</vt:lpstr>
      <vt:lpstr>RACI участников реагирования</vt:lpstr>
      <vt:lpstr>Структурная схема комплекса СЗИ</vt:lpstr>
      <vt:lpstr>Ссылки на документацию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«Интеграция значимых ОКИИ АСУ ТП в корпоративный SOC»</dc:title>
  <dc:creator>vit81</dc:creator>
  <cp:lastModifiedBy>vit81</cp:lastModifiedBy>
  <cp:revision>30</cp:revision>
  <dcterms:created xsi:type="dcterms:W3CDTF">2025-06-08T08:37:23Z</dcterms:created>
  <dcterms:modified xsi:type="dcterms:W3CDTF">2025-06-09T15:36:20Z</dcterms:modified>
</cp:coreProperties>
</file>